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6" r:id="rId2"/>
    <p:sldId id="359" r:id="rId3"/>
    <p:sldId id="358" r:id="rId4"/>
    <p:sldId id="258" r:id="rId5"/>
    <p:sldId id="321" r:id="rId6"/>
    <p:sldId id="257" r:id="rId7"/>
    <p:sldId id="357" r:id="rId8"/>
    <p:sldId id="265" r:id="rId9"/>
    <p:sldId id="263" r:id="rId10"/>
    <p:sldId id="266" r:id="rId11"/>
    <p:sldId id="269" r:id="rId12"/>
    <p:sldId id="270" r:id="rId13"/>
    <p:sldId id="282" r:id="rId14"/>
    <p:sldId id="324" r:id="rId15"/>
    <p:sldId id="325" r:id="rId16"/>
    <p:sldId id="271" r:id="rId17"/>
    <p:sldId id="272" r:id="rId18"/>
    <p:sldId id="326" r:id="rId19"/>
    <p:sldId id="281" r:id="rId20"/>
    <p:sldId id="355" r:id="rId21"/>
    <p:sldId id="273" r:id="rId22"/>
    <p:sldId id="274" r:id="rId23"/>
    <p:sldId id="317" r:id="rId24"/>
    <p:sldId id="318" r:id="rId25"/>
    <p:sldId id="342" r:id="rId26"/>
    <p:sldId id="320" r:id="rId27"/>
    <p:sldId id="319" r:id="rId28"/>
    <p:sldId id="275" r:id="rId29"/>
    <p:sldId id="276" r:id="rId30"/>
    <p:sldId id="280" r:id="rId31"/>
    <p:sldId id="279" r:id="rId32"/>
    <p:sldId id="286" r:id="rId33"/>
    <p:sldId id="288" r:id="rId34"/>
    <p:sldId id="287" r:id="rId35"/>
    <p:sldId id="289" r:id="rId36"/>
    <p:sldId id="356" r:id="rId37"/>
    <p:sldId id="293" r:id="rId38"/>
    <p:sldId id="354" r:id="rId39"/>
    <p:sldId id="290" r:id="rId40"/>
    <p:sldId id="344" r:id="rId41"/>
    <p:sldId id="322" r:id="rId42"/>
    <p:sldId id="297" r:id="rId43"/>
    <p:sldId id="301" r:id="rId44"/>
    <p:sldId id="298" r:id="rId45"/>
    <p:sldId id="300" r:id="rId46"/>
    <p:sldId id="302" r:id="rId47"/>
    <p:sldId id="306" r:id="rId48"/>
    <p:sldId id="308" r:id="rId49"/>
    <p:sldId id="331" r:id="rId50"/>
    <p:sldId id="303" r:id="rId51"/>
    <p:sldId id="327" r:id="rId52"/>
    <p:sldId id="330" r:id="rId53"/>
    <p:sldId id="328" r:id="rId54"/>
    <p:sldId id="329" r:id="rId55"/>
    <p:sldId id="352" r:id="rId56"/>
    <p:sldId id="309" r:id="rId57"/>
    <p:sldId id="315" r:id="rId58"/>
    <p:sldId id="310" r:id="rId59"/>
    <p:sldId id="312" r:id="rId60"/>
    <p:sldId id="323" r:id="rId61"/>
    <p:sldId id="353" r:id="rId62"/>
    <p:sldId id="316" r:id="rId63"/>
    <p:sldId id="311" r:id="rId64"/>
  </p:sldIdLst>
  <p:sldSz cx="9144000" cy="6858000" type="screen4x3"/>
  <p:notesSz cx="6858000" cy="9144000"/>
  <p:custDataLst>
    <p:tags r:id="rId6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0968" autoAdjust="0"/>
  </p:normalViewPr>
  <p:slideViewPr>
    <p:cSldViewPr snapToGrid="0" snapToObjects="1">
      <p:cViewPr>
        <p:scale>
          <a:sx n="110" d="100"/>
          <a:sy n="110" d="100"/>
        </p:scale>
        <p:origin x="-85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tags" Target="tags/tag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223E0C5-C99A-7542-B0E3-5674330BF26F}" type="datetimeFigureOut">
              <a:rPr lang="en-US" smtClean="0"/>
              <a:t>3/18/16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FA17B3-89EC-824A-8E95-938B56C3DCEC}" type="slidenum">
              <a:rPr lang="en-US" smtClean="0"/>
              <a:t>‹#›</a:t>
            </a:fld>
            <a:endParaRPr lang="en-US"/>
          </a:p>
        </p:txBody>
      </p:sp>
    </p:spTree>
    <p:extLst>
      <p:ext uri="{BB962C8B-B14F-4D97-AF65-F5344CB8AC3E}">
        <p14:creationId xmlns:p14="http://schemas.microsoft.com/office/powerpoint/2010/main" val="385914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a:t>
            </a:r>
          </a:p>
          <a:p>
            <a:r>
              <a:rPr lang="en-US" baseline="0" dirty="0" smtClean="0"/>
              <a:t>+ Changes in lecture order</a:t>
            </a:r>
          </a:p>
          <a:p>
            <a:r>
              <a:rPr lang="en-US" baseline="0" dirty="0" smtClean="0"/>
              <a:t>+ Changes in learning objectives</a:t>
            </a:r>
          </a:p>
          <a:p>
            <a:r>
              <a:rPr lang="en-US" baseline="0" dirty="0" smtClean="0"/>
              <a:t>+ Lecture notes </a:t>
            </a:r>
            <a:r>
              <a:rPr lang="en-US" baseline="0" dirty="0" err="1" smtClean="0"/>
              <a:t>vs</a:t>
            </a:r>
            <a:r>
              <a:rPr lang="en-US" baseline="0" dirty="0" smtClean="0"/>
              <a:t> slides</a:t>
            </a:r>
          </a:p>
          <a:p>
            <a:r>
              <a:rPr lang="en-US" baseline="0" dirty="0" smtClean="0"/>
              <a:t>+ Mention clicker </a:t>
            </a:r>
            <a:r>
              <a:rPr lang="en-US" baseline="0" dirty="0" err="1" smtClean="0"/>
              <a:t>quizes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a:t>
            </a:fld>
            <a:endParaRPr lang="en-US"/>
          </a:p>
        </p:txBody>
      </p:sp>
    </p:spTree>
    <p:extLst>
      <p:ext uri="{BB962C8B-B14F-4D97-AF65-F5344CB8AC3E}">
        <p14:creationId xmlns:p14="http://schemas.microsoft.com/office/powerpoint/2010/main" val="137211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 </a:t>
            </a:r>
          </a:p>
          <a:p>
            <a:r>
              <a:rPr lang="en-US" baseline="0" dirty="0" smtClean="0"/>
              <a:t>Point out that the same gland often makes hormones of the same chemical class, even though they exert different effects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16</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its release due to synaptic activation, what kind of secretion is it?</a:t>
            </a:r>
          </a:p>
          <a:p>
            <a:endParaRPr lang="en-US" dirty="0" smtClean="0"/>
          </a:p>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17</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Muscarinic, or parasympathetic activation can also depolarize these</a:t>
            </a:r>
            <a:r>
              <a:rPr lang="en-US" baseline="0" dirty="0" smtClean="0"/>
              <a:t> neurons, causing </a:t>
            </a:r>
            <a:r>
              <a:rPr lang="en-US" baseline="0" dirty="0" err="1" smtClean="0"/>
              <a:t>Ca</a:t>
            </a:r>
            <a:r>
              <a:rPr lang="en-US" baseline="0" dirty="0" smtClean="0"/>
              <a:t> influx and insulin release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19</a:t>
            </a:fld>
            <a:endParaRPr lang="en-US"/>
          </a:p>
        </p:txBody>
      </p:sp>
    </p:spTree>
    <p:extLst>
      <p:ext uri="{BB962C8B-B14F-4D97-AF65-F5344CB8AC3E}">
        <p14:creationId xmlns:p14="http://schemas.microsoft.com/office/powerpoint/2010/main" val="352871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insulin secretion</a:t>
            </a:r>
            <a:r>
              <a:rPr lang="en-US" baseline="0" dirty="0" smtClean="0"/>
              <a:t> example</a:t>
            </a:r>
          </a:p>
          <a:p>
            <a:pPr marL="171450" indent="-171450">
              <a:buFontTx/>
              <a:buChar char="•"/>
            </a:pPr>
            <a:r>
              <a:rPr lang="en-US" baseline="0" dirty="0" smtClean="0"/>
              <a:t>Activated a potassium channel</a:t>
            </a:r>
          </a:p>
          <a:p>
            <a:pPr marL="171450" indent="-171450">
              <a:buFontTx/>
              <a:buChar char="•"/>
            </a:pPr>
            <a:r>
              <a:rPr lang="en-US" baseline="0" dirty="0" smtClean="0"/>
              <a:t>Caused trafficking of insulin granules</a:t>
            </a:r>
          </a:p>
          <a:p>
            <a:pPr marL="171450" indent="-171450">
              <a:buFontTx/>
              <a:buChar char="•"/>
            </a:pPr>
            <a:r>
              <a:rPr lang="en-US" baseline="0" dirty="0" smtClean="0"/>
              <a:t>Not shown, this activation also causes synthesis of new insulin hormone to replace the secreted insulin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20</a:t>
            </a:fld>
            <a:endParaRPr lang="en-US"/>
          </a:p>
        </p:txBody>
      </p:sp>
    </p:spTree>
    <p:extLst>
      <p:ext uri="{BB962C8B-B14F-4D97-AF65-F5344CB8AC3E}">
        <p14:creationId xmlns:p14="http://schemas.microsoft.com/office/powerpoint/2010/main" val="320677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tell you the chemical type of the</a:t>
            </a:r>
            <a:r>
              <a:rPr lang="en-US" baseline="0" dirty="0" smtClean="0"/>
              <a:t> hormone, you should be able to tell me whether it is a nuclear hormone or a cell surface receptor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21</a:t>
            </a:fld>
            <a:endParaRPr lang="en-US"/>
          </a:p>
        </p:txBody>
      </p:sp>
    </p:spTree>
    <p:extLst>
      <p:ext uri="{BB962C8B-B14F-4D97-AF65-F5344CB8AC3E}">
        <p14:creationId xmlns:p14="http://schemas.microsoft.com/office/powerpoint/2010/main" val="287826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Finish by saying JAK/STAT mainly affects gene transcription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23</a:t>
            </a:fld>
            <a:endParaRPr lang="en-US"/>
          </a:p>
        </p:txBody>
      </p:sp>
    </p:spTree>
    <p:extLst>
      <p:ext uri="{BB962C8B-B14F-4D97-AF65-F5344CB8AC3E}">
        <p14:creationId xmlns:p14="http://schemas.microsoft.com/office/powerpoint/2010/main" val="155227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about 25 minutes</a:t>
            </a:r>
            <a:r>
              <a:rPr lang="en-US" baseline="0" dirty="0" smtClean="0"/>
              <a:t> at this point.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24</a:t>
            </a:fld>
            <a:endParaRPr lang="en-US"/>
          </a:p>
        </p:txBody>
      </p:sp>
    </p:spTree>
    <p:extLst>
      <p:ext uri="{BB962C8B-B14F-4D97-AF65-F5344CB8AC3E}">
        <p14:creationId xmlns:p14="http://schemas.microsoft.com/office/powerpoint/2010/main" val="2413744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for a </a:t>
            </a:r>
            <a:r>
              <a:rPr lang="en-US" dirty="0" err="1" smtClean="0"/>
              <a:t>Gs</a:t>
            </a:r>
            <a:r>
              <a:rPr lang="en-US" dirty="0" smtClean="0"/>
              <a:t> not a </a:t>
            </a:r>
            <a:r>
              <a:rPr lang="en-US" dirty="0" err="1" smtClean="0"/>
              <a:t>Gi</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25</a:t>
            </a:fld>
            <a:endParaRPr lang="en-US"/>
          </a:p>
        </p:txBody>
      </p:sp>
    </p:spTree>
    <p:extLst>
      <p:ext uri="{BB962C8B-B14F-4D97-AF65-F5344CB8AC3E}">
        <p14:creationId xmlns:p14="http://schemas.microsoft.com/office/powerpoint/2010/main" val="2901321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both GPCR and RTK can cause rapid changes in trafficking or enzyme</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26</a:t>
            </a:fld>
            <a:endParaRPr lang="en-US"/>
          </a:p>
        </p:txBody>
      </p:sp>
    </p:spTree>
    <p:extLst>
      <p:ext uri="{BB962C8B-B14F-4D97-AF65-F5344CB8AC3E}">
        <p14:creationId xmlns:p14="http://schemas.microsoft.com/office/powerpoint/2010/main" val="1166666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DBD – defines target,</a:t>
            </a:r>
            <a:r>
              <a:rPr lang="en-US" baseline="0" dirty="0" smtClean="0"/>
              <a:t> recognizes specific regions of DNA.  This determines which genes are activated</a:t>
            </a:r>
          </a:p>
          <a:p>
            <a:r>
              <a:rPr lang="en-US" baseline="0" dirty="0" smtClean="0"/>
              <a:t>LBD – defines ligand specificity.  If cortisol receptor was activated by testosterone, then cortisol responsive genes would be activated by testosterone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29</a:t>
            </a:fld>
            <a:endParaRPr lang="en-US"/>
          </a:p>
        </p:txBody>
      </p:sp>
    </p:spTree>
    <p:extLst>
      <p:ext uri="{BB962C8B-B14F-4D97-AF65-F5344CB8AC3E}">
        <p14:creationId xmlns:p14="http://schemas.microsoft.com/office/powerpoint/2010/main" val="13596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the upcoming clicker </a:t>
            </a:r>
            <a:r>
              <a:rPr lang="en-US" dirty="0" err="1" smtClean="0"/>
              <a:t>quizes</a:t>
            </a:r>
            <a:r>
              <a:rPr lang="en-US" dirty="0" smtClean="0"/>
              <a:t> are mostly</a:t>
            </a:r>
            <a:r>
              <a:rPr lang="en-US" baseline="0" dirty="0" smtClean="0"/>
              <a:t> to determine how much you remember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a:t>
            </a:fld>
            <a:endParaRPr lang="en-US"/>
          </a:p>
        </p:txBody>
      </p:sp>
    </p:spTree>
    <p:extLst>
      <p:ext uri="{BB962C8B-B14F-4D97-AF65-F5344CB8AC3E}">
        <p14:creationId xmlns:p14="http://schemas.microsoft.com/office/powerpoint/2010/main" val="2969005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Autocrine</a:t>
            </a:r>
            <a:r>
              <a:rPr lang="en-US" dirty="0" smtClean="0"/>
              <a:t> example:</a:t>
            </a:r>
            <a:r>
              <a:rPr lang="en-US" baseline="0" dirty="0" smtClean="0"/>
              <a:t> Many cancers function by releasing a growth factor, which in turn further activates proliferation of the cell.  This is a </a:t>
            </a:r>
            <a:r>
              <a:rPr lang="en-US" b="1" baseline="0" dirty="0" smtClean="0"/>
              <a:t>POSITIVE FEEDBACK LOOP</a:t>
            </a:r>
            <a:r>
              <a:rPr lang="en-US" b="0" baseline="0" dirty="0" smtClean="0"/>
              <a:t>.</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30</a:t>
            </a:fld>
            <a:endParaRPr lang="en-US"/>
          </a:p>
        </p:txBody>
      </p:sp>
    </p:spTree>
    <p:extLst>
      <p:ext uri="{BB962C8B-B14F-4D97-AF65-F5344CB8AC3E}">
        <p14:creationId xmlns:p14="http://schemas.microsoft.com/office/powerpoint/2010/main" val="3933726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than having specific receptors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31</a:t>
            </a:fld>
            <a:endParaRPr lang="en-US"/>
          </a:p>
        </p:txBody>
      </p:sp>
    </p:spTree>
    <p:extLst>
      <p:ext uri="{BB962C8B-B14F-4D97-AF65-F5344CB8AC3E}">
        <p14:creationId xmlns:p14="http://schemas.microsoft.com/office/powerpoint/2010/main" val="4180452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(3/24/15 11:58) -----</a:t>
            </a:r>
          </a:p>
          <a:p>
            <a:r>
              <a:rPr lang="en-US"/>
              <a:t>Took 52 minutes to get to this point</a:t>
            </a:r>
          </a:p>
        </p:txBody>
      </p:sp>
      <p:sp>
        <p:nvSpPr>
          <p:cNvPr id="4" name="Slide Number Placeholder 3"/>
          <p:cNvSpPr>
            <a:spLocks noGrp="1"/>
          </p:cNvSpPr>
          <p:nvPr>
            <p:ph type="sldNum" sz="quarter" idx="10"/>
          </p:nvPr>
        </p:nvSpPr>
        <p:spPr/>
        <p:txBody>
          <a:bodyPr/>
          <a:lstStyle/>
          <a:p>
            <a:fld id="{2759183C-8BEA-E54D-9DCE-0D7EC46B16C1}" type="slidenum">
              <a:rPr lang="en-US" smtClean="0"/>
              <a:t>32</a:t>
            </a:fld>
            <a:endParaRPr lang="en-US"/>
          </a:p>
        </p:txBody>
      </p:sp>
    </p:spTree>
    <p:extLst>
      <p:ext uri="{BB962C8B-B14F-4D97-AF65-F5344CB8AC3E}">
        <p14:creationId xmlns:p14="http://schemas.microsoft.com/office/powerpoint/2010/main" val="1947081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an example of neuroendocrine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34</a:t>
            </a:fld>
            <a:endParaRPr lang="en-US"/>
          </a:p>
        </p:txBody>
      </p:sp>
    </p:spTree>
    <p:extLst>
      <p:ext uri="{BB962C8B-B14F-4D97-AF65-F5344CB8AC3E}">
        <p14:creationId xmlns:p14="http://schemas.microsoft.com/office/powerpoint/2010/main" val="291920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problems,</a:t>
            </a:r>
            <a:r>
              <a:rPr lang="en-US" baseline="0" dirty="0" smtClean="0"/>
              <a:t> </a:t>
            </a:r>
            <a:r>
              <a:rPr lang="en-US" baseline="0" dirty="0" err="1" smtClean="0"/>
              <a:t>ie</a:t>
            </a:r>
            <a:r>
              <a:rPr lang="en-US" baseline="0" dirty="0" smtClean="0"/>
              <a:t> that this loop needs an external stimulus to end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36</a:t>
            </a:fld>
            <a:endParaRPr lang="en-US"/>
          </a:p>
        </p:txBody>
      </p:sp>
    </p:spTree>
    <p:extLst>
      <p:ext uri="{BB962C8B-B14F-4D97-AF65-F5344CB8AC3E}">
        <p14:creationId xmlns:p14="http://schemas.microsoft.com/office/powerpoint/2010/main" val="3809491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ZOLTAR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39</a:t>
            </a:fld>
            <a:endParaRPr lang="en-US"/>
          </a:p>
        </p:txBody>
      </p:sp>
    </p:spTree>
    <p:extLst>
      <p:ext uri="{BB962C8B-B14F-4D97-AF65-F5344CB8AC3E}">
        <p14:creationId xmlns:p14="http://schemas.microsoft.com/office/powerpoint/2010/main" val="1582421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are some examples</a:t>
            </a:r>
            <a:r>
              <a:rPr lang="en-US" baseline="0" dirty="0" smtClean="0"/>
              <a:t> of why blood hormone levels might want to be passed along to other brain regions.  How about why the brain might want to affect hypothalamic processes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43</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Semi-permeable blood brain barrier.</a:t>
            </a:r>
          </a:p>
          <a:p>
            <a:endParaRPr lang="en-US" dirty="0" smtClean="0"/>
          </a:p>
          <a:p>
            <a:r>
              <a:rPr lang="en-US" dirty="0" smtClean="0"/>
              <a:t>Mention when transport is required, this can be another</a:t>
            </a:r>
            <a:r>
              <a:rPr lang="en-US" baseline="0" dirty="0" smtClean="0"/>
              <a:t> step in hormonal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44</a:t>
            </a:fld>
            <a:endParaRPr lang="en-US"/>
          </a:p>
        </p:txBody>
      </p:sp>
    </p:spTree>
    <p:extLst>
      <p:ext uri="{BB962C8B-B14F-4D97-AF65-F5344CB8AC3E}">
        <p14:creationId xmlns:p14="http://schemas.microsoft.com/office/powerpoint/2010/main" val="2517056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regulate</a:t>
            </a:r>
            <a:r>
              <a:rPr lang="en-US" baseline="0" dirty="0" smtClean="0"/>
              <a:t>s different processes</a:t>
            </a:r>
          </a:p>
          <a:p>
            <a:r>
              <a:rPr lang="en-US" baseline="0" dirty="0" smtClean="0"/>
              <a:t>Mention how there is no way for endocrine secretion within the hypothalamus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45</a:t>
            </a:fld>
            <a:endParaRPr lang="en-US"/>
          </a:p>
        </p:txBody>
      </p:sp>
    </p:spTree>
    <p:extLst>
      <p:ext uri="{BB962C8B-B14F-4D97-AF65-F5344CB8AC3E}">
        <p14:creationId xmlns:p14="http://schemas.microsoft.com/office/powerpoint/2010/main" val="271829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46</a:t>
            </a:fld>
            <a:endParaRPr lang="en-US"/>
          </a:p>
        </p:txBody>
      </p:sp>
    </p:spTree>
    <p:extLst>
      <p:ext uri="{BB962C8B-B14F-4D97-AF65-F5344CB8AC3E}">
        <p14:creationId xmlns:p14="http://schemas.microsoft.com/office/powerpoint/2010/main" val="93698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p>
          <a:p>
            <a:endParaRPr lang="en-US" baseline="0" dirty="0" smtClean="0"/>
          </a:p>
          <a:p>
            <a:r>
              <a:rPr lang="en-US" baseline="0" dirty="0" smtClean="0"/>
              <a:t>Two important aspects</a:t>
            </a:r>
          </a:p>
          <a:p>
            <a:pPr marL="171450" indent="-171450">
              <a:buFontTx/>
              <a:buChar char="-"/>
            </a:pPr>
            <a:r>
              <a:rPr lang="en-US" baseline="0" dirty="0" smtClean="0"/>
              <a:t>communicate metabolic status between tissues</a:t>
            </a:r>
          </a:p>
          <a:p>
            <a:pPr marL="171450" indent="-171450">
              <a:buFontTx/>
              <a:buChar char="-"/>
            </a:pPr>
            <a:r>
              <a:rPr lang="en-US" baseline="0" dirty="0" smtClean="0"/>
              <a:t>Integrate with nervous system to respond to external cues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cell type is responsible for a particular</a:t>
            </a:r>
            <a:r>
              <a:rPr lang="en-US" baseline="0" dirty="0" smtClean="0"/>
              <a:t> kind of</a:t>
            </a:r>
            <a:r>
              <a:rPr lang="en-US" dirty="0" smtClean="0"/>
              <a:t> hormone secretion</a:t>
            </a:r>
          </a:p>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47</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48</a:t>
            </a:fld>
            <a:endParaRPr lang="en-US"/>
          </a:p>
        </p:txBody>
      </p:sp>
    </p:spTree>
    <p:extLst>
      <p:ext uri="{BB962C8B-B14F-4D97-AF65-F5344CB8AC3E}">
        <p14:creationId xmlns:p14="http://schemas.microsoft.com/office/powerpoint/2010/main" val="4000611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if water can normally</a:t>
            </a:r>
            <a:r>
              <a:rPr lang="en-US" baseline="0" dirty="0" smtClean="0"/>
              <a:t> cross the collecting duct membrane</a:t>
            </a:r>
          </a:p>
          <a:p>
            <a:endParaRPr lang="en-US" baseline="0" dirty="0" smtClean="0"/>
          </a:p>
          <a:p>
            <a:r>
              <a:rPr lang="en-US" baseline="0" dirty="0" smtClean="0"/>
              <a:t>Why does water travel this way and not that way</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56</a:t>
            </a:fld>
            <a:endParaRPr lang="en-US"/>
          </a:p>
        </p:txBody>
      </p:sp>
    </p:spTree>
    <p:extLst>
      <p:ext uri="{BB962C8B-B14F-4D97-AF65-F5344CB8AC3E}">
        <p14:creationId xmlns:p14="http://schemas.microsoft.com/office/powerpoint/2010/main" val="1845432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r>
              <a:rPr lang="en-US" baseline="0" dirty="0" smtClean="0"/>
              <a:t>.  This </a:t>
            </a:r>
            <a:r>
              <a:rPr lang="en-US" baseline="0" dirty="0" err="1" smtClean="0"/>
              <a:t>isnt</a:t>
            </a:r>
            <a:r>
              <a:rPr lang="en-US" baseline="0" dirty="0" smtClean="0"/>
              <a:t> to be confused with diabetes mellitus, but both were named due to excessive urination</a:t>
            </a:r>
          </a:p>
          <a:p>
            <a:endParaRPr lang="en-US" baseline="0" dirty="0" smtClean="0"/>
          </a:p>
          <a:p>
            <a:r>
              <a:rPr lang="en-US" baseline="0" dirty="0" smtClean="0"/>
              <a:t>This is because not enough water is pulled back in from the urine</a:t>
            </a:r>
          </a:p>
          <a:p>
            <a:endParaRPr lang="en-US" baseline="0" dirty="0" smtClean="0"/>
          </a:p>
          <a:p>
            <a:r>
              <a:rPr lang="en-US" baseline="0" dirty="0" smtClean="0"/>
              <a:t>What could cause a lack of vasopressin signaling?  Should be less secretion of vasopressin, or could be less receptor signaling, or could be increased </a:t>
            </a:r>
            <a:r>
              <a:rPr lang="en-US" baseline="0" dirty="0" err="1" smtClean="0"/>
              <a:t>vasopressinase</a:t>
            </a:r>
            <a:r>
              <a:rPr lang="en-US" baseline="0" dirty="0" smtClean="0"/>
              <a:t> (gestational)</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57</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as there are </a:t>
            </a:r>
            <a:r>
              <a:rPr lang="en-US" baseline="0" dirty="0" err="1" smtClean="0"/>
              <a:t>cotnractions</a:t>
            </a:r>
            <a:r>
              <a:rPr lang="en-US" baseline="0" dirty="0" smtClean="0"/>
              <a:t>, that induces more oxytocin release.  </a:t>
            </a:r>
          </a:p>
          <a:p>
            <a:endParaRPr lang="en-US" baseline="0" dirty="0" smtClean="0"/>
          </a:p>
          <a:p>
            <a:r>
              <a:rPr lang="en-US" baseline="0" dirty="0" smtClean="0"/>
              <a:t>This is a positive feedback loop</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59</a:t>
            </a:fld>
            <a:endParaRPr lang="en-US"/>
          </a:p>
        </p:txBody>
      </p:sp>
    </p:spTree>
    <p:extLst>
      <p:ext uri="{BB962C8B-B14F-4D97-AF65-F5344CB8AC3E}">
        <p14:creationId xmlns:p14="http://schemas.microsoft.com/office/powerpoint/2010/main" val="388794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9</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same considerations for understanding endocrine factors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10</a:t>
            </a:fld>
            <a:endParaRPr lang="en-US"/>
          </a:p>
        </p:txBody>
      </p:sp>
    </p:spTree>
    <p:extLst>
      <p:ext uri="{BB962C8B-B14F-4D97-AF65-F5344CB8AC3E}">
        <p14:creationId xmlns:p14="http://schemas.microsoft.com/office/powerpoint/2010/main" val="54154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going to cover some general concepts about each of these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11</a:t>
            </a:fld>
            <a:endParaRPr lang="en-US"/>
          </a:p>
        </p:txBody>
      </p:sp>
    </p:spTree>
    <p:extLst>
      <p:ext uri="{BB962C8B-B14F-4D97-AF65-F5344CB8AC3E}">
        <p14:creationId xmlns:p14="http://schemas.microsoft.com/office/powerpoint/2010/main" val="371045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 cheat sheet for each</a:t>
            </a:r>
            <a:r>
              <a:rPr lang="en-US" baseline="0" dirty="0" smtClean="0"/>
              <a:t> hormone, don</a:t>
            </a:r>
            <a:r>
              <a:rPr lang="fr-FR" baseline="0" dirty="0" smtClean="0"/>
              <a:t>’</a:t>
            </a:r>
            <a:r>
              <a:rPr lang="en-US" baseline="0" dirty="0" smtClean="0"/>
              <a:t>t need to know this for adrenaline yet.  </a:t>
            </a:r>
          </a:p>
          <a:p>
            <a:endParaRPr lang="en-US" baseline="0" dirty="0" smtClean="0"/>
          </a:p>
          <a:p>
            <a:r>
              <a:rPr lang="en-US" baseline="0" dirty="0" smtClean="0"/>
              <a:t>Will cover this again on Thursday’s lecture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12</a:t>
            </a:fld>
            <a:endParaRPr lang="en-US"/>
          </a:p>
        </p:txBody>
      </p:sp>
    </p:spTree>
    <p:extLst>
      <p:ext uri="{BB962C8B-B14F-4D97-AF65-F5344CB8AC3E}">
        <p14:creationId xmlns:p14="http://schemas.microsoft.com/office/powerpoint/2010/main" val="189682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p>
          <a:p>
            <a:endParaRPr lang="en-US" dirty="0" smtClean="0"/>
          </a:p>
          <a:p>
            <a:r>
              <a:rPr lang="en-US" dirty="0" smtClean="0"/>
              <a:t>Which one is most likely able to cross</a:t>
            </a:r>
            <a:r>
              <a:rPr lang="en-US" baseline="0" dirty="0" smtClean="0"/>
              <a:t> a plasma membrane?</a:t>
            </a:r>
          </a:p>
          <a:p>
            <a:endParaRPr lang="en-US" baseline="0" dirty="0" smtClean="0"/>
          </a:p>
          <a:p>
            <a:r>
              <a:rPr lang="en-US" baseline="0" dirty="0" smtClean="0"/>
              <a:t>What does this tell us about where the receptors are?</a:t>
            </a:r>
          </a:p>
        </p:txBody>
      </p:sp>
      <p:sp>
        <p:nvSpPr>
          <p:cNvPr id="4" name="Slide Number Placeholder 3"/>
          <p:cNvSpPr>
            <a:spLocks noGrp="1"/>
          </p:cNvSpPr>
          <p:nvPr>
            <p:ph type="sldNum" sz="quarter" idx="10"/>
          </p:nvPr>
        </p:nvSpPr>
        <p:spPr/>
        <p:txBody>
          <a:bodyPr/>
          <a:lstStyle/>
          <a:p>
            <a:fld id="{2759183C-8BEA-E54D-9DCE-0D7EC46B16C1}" type="slidenum">
              <a:rPr lang="en-US" smtClean="0"/>
              <a:t>13</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examples of exocrine secretions?</a:t>
            </a:r>
          </a:p>
          <a:p>
            <a:r>
              <a:rPr lang="en-US" dirty="0" smtClean="0"/>
              <a:t>Sweat</a:t>
            </a:r>
          </a:p>
          <a:p>
            <a:r>
              <a:rPr lang="en-US" dirty="0" smtClean="0"/>
              <a:t>Saliva</a:t>
            </a:r>
          </a:p>
          <a:p>
            <a:r>
              <a:rPr lang="en-US" dirty="0" smtClean="0"/>
              <a:t>Gall</a:t>
            </a:r>
            <a:r>
              <a:rPr lang="en-US" baseline="0" dirty="0" smtClean="0"/>
              <a:t> bladder – bile salts </a:t>
            </a:r>
          </a:p>
          <a:p>
            <a:r>
              <a:rPr lang="en-US" baseline="0" dirty="0" smtClean="0"/>
              <a:t>Pancreas – digestive enzymes (controlled by endocrine activation via gastrin/secretin/</a:t>
            </a:r>
            <a:r>
              <a:rPr lang="en-US" baseline="0" dirty="0" err="1" smtClean="0"/>
              <a:t>cholecystikinin</a:t>
            </a:r>
            <a:r>
              <a:rPr lang="en-US" baseline="0"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14</a:t>
            </a:fld>
            <a:endParaRPr lang="en-US"/>
          </a:p>
        </p:txBody>
      </p:sp>
    </p:spTree>
    <p:extLst>
      <p:ext uri="{BB962C8B-B14F-4D97-AF65-F5344CB8AC3E}">
        <p14:creationId xmlns:p14="http://schemas.microsoft.com/office/powerpoint/2010/main" val="341143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3/18/16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6202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we need to know about a hormone?</a:t>
            </a:r>
            <a:endParaRPr lang="en-US" dirty="0"/>
          </a:p>
        </p:txBody>
      </p:sp>
      <p:sp>
        <p:nvSpPr>
          <p:cNvPr id="5" name="Content Placeholder 4"/>
          <p:cNvSpPr>
            <a:spLocks noGrp="1"/>
          </p:cNvSpPr>
          <p:nvPr>
            <p:ph idx="1"/>
          </p:nvPr>
        </p:nvSpPr>
        <p:spPr/>
        <p:txBody>
          <a:bodyPr/>
          <a:lstStyle/>
          <a:p>
            <a:r>
              <a:rPr lang="en-US" dirty="0" smtClean="0"/>
              <a:t>What kind of chemical is it?</a:t>
            </a:r>
          </a:p>
          <a:p>
            <a:r>
              <a:rPr lang="en-US" dirty="0" smtClean="0"/>
              <a:t>Where 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61066876"/>
              </p:ext>
            </p:extLst>
          </p:nvPr>
        </p:nvGraphicFramePr>
        <p:xfrm>
          <a:off x="457200" y="1582616"/>
          <a:ext cx="8553117" cy="543051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kind of chemical is it?</a:t>
                      </a:r>
                      <a:endParaRPr lang="en-US" b="1" dirty="0"/>
                    </a:p>
                  </a:txBody>
                  <a:tcPr/>
                </a:tc>
                <a:tc>
                  <a:txBody>
                    <a:bodyPr/>
                    <a:lstStyle/>
                    <a:p>
                      <a:r>
                        <a:rPr lang="en-US" b="0" dirty="0" smtClean="0"/>
                        <a:t>Biogenic</a:t>
                      </a:r>
                      <a:r>
                        <a:rPr lang="en-US" b="0" baseline="0" dirty="0" smtClean="0"/>
                        <a:t> Amine</a:t>
                      </a:r>
                      <a:endParaRPr lang="en-US" b="0" dirty="0"/>
                    </a:p>
                  </a:txBody>
                  <a:tcPr/>
                </a:tc>
                <a:tc>
                  <a:txBody>
                    <a:bodyPr/>
                    <a:lstStyle/>
                    <a:p>
                      <a:r>
                        <a:rPr lang="en-US" b="0" dirty="0" smtClean="0"/>
                        <a:t>Tyrosine</a:t>
                      </a:r>
                      <a:r>
                        <a:rPr lang="en-US" b="0" baseline="0" dirty="0" smtClean="0"/>
                        <a:t> Derivative</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Receptor desensitization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Endocrine </a:t>
            </a:r>
            <a:r>
              <a:rPr lang="en-US" dirty="0" err="1" smtClean="0"/>
              <a:t>vs</a:t>
            </a:r>
            <a:r>
              <a:rPr lang="en-US" dirty="0" smtClean="0"/>
              <a:t> Exocrine</a:t>
            </a:r>
            <a:endParaRPr lang="en-US" dirty="0"/>
          </a:p>
        </p:txBody>
      </p:sp>
      <p:pic>
        <p:nvPicPr>
          <p:cNvPr id="4" name="Picture 3"/>
          <p:cNvPicPr>
            <a:picLocks noChangeAspect="1"/>
          </p:cNvPicPr>
          <p:nvPr/>
        </p:nvPicPr>
        <p:blipFill>
          <a:blip r:embed="rId3"/>
          <a:stretch>
            <a:fillRect/>
          </a:stretch>
        </p:blipFill>
        <p:spPr>
          <a:xfrm>
            <a:off x="588817" y="1618671"/>
            <a:ext cx="7525539" cy="3311237"/>
          </a:xfrm>
          <a:prstGeom prst="rect">
            <a:avLst/>
          </a:prstGeom>
        </p:spPr>
      </p:pic>
    </p:spTree>
    <p:extLst>
      <p:ext uri="{BB962C8B-B14F-4D97-AF65-F5344CB8AC3E}">
        <p14:creationId xmlns:p14="http://schemas.microsoft.com/office/powerpoint/2010/main" val="5047969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Neuroendocrine Secretions</a:t>
            </a:r>
            <a:endParaRPr lang="en-US" dirty="0"/>
          </a:p>
        </p:txBody>
      </p:sp>
      <p:pic>
        <p:nvPicPr>
          <p:cNvPr id="4" name="Picture 3"/>
          <p:cNvPicPr>
            <a:picLocks noChangeAspect="1"/>
          </p:cNvPicPr>
          <p:nvPr/>
        </p:nvPicPr>
        <p:blipFill>
          <a:blip r:embed="rId2"/>
          <a:stretch>
            <a:fillRect/>
          </a:stretch>
        </p:blipFill>
        <p:spPr>
          <a:xfrm>
            <a:off x="0" y="1701800"/>
            <a:ext cx="9144000" cy="3450566"/>
          </a:xfrm>
          <a:prstGeom prst="rect">
            <a:avLst/>
          </a:prstGeom>
        </p:spPr>
      </p:pic>
    </p:spTree>
    <p:extLst>
      <p:ext uri="{BB962C8B-B14F-4D97-AF65-F5344CB8AC3E}">
        <p14:creationId xmlns:p14="http://schemas.microsoft.com/office/powerpoint/2010/main" val="12105426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Basal </a:t>
            </a:r>
            <a:r>
              <a:rPr lang="en-US" dirty="0" err="1" smtClean="0"/>
              <a:t>vs</a:t>
            </a:r>
            <a:r>
              <a:rPr lang="en-US" dirty="0" smtClean="0"/>
              <a:t> Stimulated Secretion</a:t>
            </a:r>
            <a:endParaRPr lang="en-US" dirty="0"/>
          </a:p>
        </p:txBody>
      </p:sp>
      <p:pic>
        <p:nvPicPr>
          <p:cNvPr id="4" name="Picture 3"/>
          <p:cNvPicPr>
            <a:picLocks noChangeAspect="1"/>
          </p:cNvPicPr>
          <p:nvPr/>
        </p:nvPicPr>
        <p:blipFill>
          <a:blip r:embed="rId2"/>
          <a:stretch>
            <a:fillRect/>
          </a:stretch>
        </p:blipFill>
        <p:spPr>
          <a:xfrm>
            <a:off x="2803237" y="1417638"/>
            <a:ext cx="3651087" cy="5440362"/>
          </a:xfrm>
          <a:prstGeom prst="rect">
            <a:avLst/>
          </a:prstGeom>
        </p:spPr>
      </p:pic>
    </p:spTree>
    <p:extLst>
      <p:ext uri="{BB962C8B-B14F-4D97-AF65-F5344CB8AC3E}">
        <p14:creationId xmlns:p14="http://schemas.microsoft.com/office/powerpoint/2010/main" val="32064102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Few Lectures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Today</a:t>
            </a:r>
          </a:p>
          <a:p>
            <a:pPr lvl="1"/>
            <a:r>
              <a:rPr lang="en-US" dirty="0" smtClean="0"/>
              <a:t>Endocrine Control Systems</a:t>
            </a:r>
          </a:p>
          <a:p>
            <a:pPr lvl="1"/>
            <a:r>
              <a:rPr lang="en-US" dirty="0" smtClean="0"/>
              <a:t>Posterior Pituitary</a:t>
            </a:r>
          </a:p>
          <a:p>
            <a:r>
              <a:rPr lang="en-US" dirty="0" smtClean="0"/>
              <a:t>Thursday </a:t>
            </a:r>
          </a:p>
          <a:p>
            <a:pPr lvl="1"/>
            <a:r>
              <a:rPr lang="en-US" dirty="0" smtClean="0"/>
              <a:t>Adrenal Gland and Stress Hormones</a:t>
            </a:r>
          </a:p>
          <a:p>
            <a:pPr lvl="1"/>
            <a:r>
              <a:rPr lang="en-US" dirty="0" smtClean="0"/>
              <a:t>Endocrine Control of Growth</a:t>
            </a:r>
          </a:p>
          <a:p>
            <a:r>
              <a:rPr lang="en-US" dirty="0" smtClean="0"/>
              <a:t>Next Tuesday</a:t>
            </a:r>
          </a:p>
          <a:p>
            <a:pPr lvl="1"/>
            <a:r>
              <a:rPr lang="en-US" dirty="0" smtClean="0"/>
              <a:t>Pancreas and </a:t>
            </a:r>
            <a:r>
              <a:rPr lang="en-US" dirty="0" err="1" smtClean="0"/>
              <a:t>Glucoregulation</a:t>
            </a:r>
            <a:endParaRPr lang="en-US" dirty="0" smtClean="0"/>
          </a:p>
          <a:p>
            <a:pPr lvl="1"/>
            <a:r>
              <a:rPr lang="en-US" dirty="0" smtClean="0"/>
              <a:t>Regulation of Appetite</a:t>
            </a:r>
          </a:p>
          <a:p>
            <a:r>
              <a:rPr lang="en-US" dirty="0" smtClean="0"/>
              <a:t>April 14</a:t>
            </a:r>
            <a:r>
              <a:rPr lang="en-US" baseline="30000" dirty="0" smtClean="0"/>
              <a:t>th</a:t>
            </a:r>
            <a:r>
              <a:rPr lang="en-US" dirty="0" smtClean="0"/>
              <a:t>: Clinical Case in Textbook + Review</a:t>
            </a:r>
          </a:p>
          <a:p>
            <a:r>
              <a:rPr lang="en-US" dirty="0" smtClean="0"/>
              <a:t>April 18</a:t>
            </a:r>
            <a:r>
              <a:rPr lang="en-US" baseline="30000" dirty="0" smtClean="0"/>
              <a:t>th</a:t>
            </a:r>
            <a:r>
              <a:rPr lang="en-US" dirty="0" smtClean="0"/>
              <a:t>: Exam on this Unit </a:t>
            </a:r>
          </a:p>
          <a:p>
            <a:pPr lvl="1"/>
            <a:r>
              <a:rPr lang="en-US" dirty="0" smtClean="0"/>
              <a:t>Includes material from Fan, </a:t>
            </a:r>
            <a:r>
              <a:rPr lang="en-US" dirty="0" err="1" smtClean="0"/>
              <a:t>Parthasarathi</a:t>
            </a:r>
            <a:r>
              <a:rPr lang="en-US" dirty="0" smtClean="0"/>
              <a:t> and </a:t>
            </a:r>
            <a:r>
              <a:rPr lang="en-US" dirty="0" err="1" smtClean="0"/>
              <a:t>Parfenova</a:t>
            </a:r>
            <a:r>
              <a:rPr lang="en-US" dirty="0" smtClean="0"/>
              <a:t> Lectures</a:t>
            </a:r>
          </a:p>
          <a:p>
            <a:pPr lvl="1"/>
            <a:endParaRPr lang="en-US" dirty="0"/>
          </a:p>
        </p:txBody>
      </p:sp>
    </p:spTree>
    <p:extLst>
      <p:ext uri="{BB962C8B-B14F-4D97-AF65-F5344CB8AC3E}">
        <p14:creationId xmlns:p14="http://schemas.microsoft.com/office/powerpoint/2010/main" val="867186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Hormones Affect Cells?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Activate or inactivate specific proteins</a:t>
            </a:r>
          </a:p>
          <a:p>
            <a:pPr marL="514350" indent="-514350">
              <a:buFont typeface="+mj-lt"/>
              <a:buAutoNum type="arabicPeriod"/>
            </a:pPr>
            <a:r>
              <a:rPr lang="en-US" dirty="0" smtClean="0"/>
              <a:t>Traffic things around in the cell</a:t>
            </a:r>
          </a:p>
          <a:p>
            <a:pPr marL="514350" indent="-514350">
              <a:buFont typeface="+mj-lt"/>
              <a:buAutoNum type="arabicPeriod"/>
            </a:pPr>
            <a:r>
              <a:rPr lang="en-US" dirty="0" smtClean="0"/>
              <a:t>Generate new mRNA/proteins</a:t>
            </a:r>
            <a:endParaRPr lang="en-US" dirty="0"/>
          </a:p>
        </p:txBody>
      </p:sp>
    </p:spTree>
    <p:extLst>
      <p:ext uri="{BB962C8B-B14F-4D97-AF65-F5344CB8AC3E}">
        <p14:creationId xmlns:p14="http://schemas.microsoft.com/office/powerpoint/2010/main" val="1874871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a:bodyPr>
          <a:lstStyle/>
          <a:p>
            <a:r>
              <a:rPr lang="en-US" dirty="0" smtClean="0"/>
              <a:t>What Kinds of Receptors Are There?</a:t>
            </a:r>
            <a:endParaRPr lang="en-US" dirty="0"/>
          </a:p>
        </p:txBody>
      </p:sp>
      <p:pic>
        <p:nvPicPr>
          <p:cNvPr id="4" name="Picture 3"/>
          <p:cNvPicPr>
            <a:picLocks noChangeAspect="1"/>
          </p:cNvPicPr>
          <p:nvPr/>
        </p:nvPicPr>
        <p:blipFill rotWithShape="1">
          <a:blip r:embed="rId3"/>
          <a:srcRect t="10204"/>
          <a:stretch/>
        </p:blipFill>
        <p:spPr>
          <a:xfrm>
            <a:off x="655053" y="1847272"/>
            <a:ext cx="7980947" cy="4347553"/>
          </a:xfrm>
          <a:prstGeom prst="rect">
            <a:avLst/>
          </a:prstGeom>
        </p:spPr>
      </p:pic>
      <p:sp>
        <p:nvSpPr>
          <p:cNvPr id="3" name="Rectangle 2"/>
          <p:cNvSpPr/>
          <p:nvPr/>
        </p:nvSpPr>
        <p:spPr>
          <a:xfrm>
            <a:off x="3302000" y="1189182"/>
            <a:ext cx="2678545" cy="431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5053" y="5299365"/>
            <a:ext cx="7980947" cy="13993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512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a:t>
            </a:r>
            <a:r>
              <a:rPr lang="en-US" dirty="0" smtClean="0">
                <a:latin typeface="Symbol" charset="2"/>
                <a:cs typeface="Symbol" charset="2"/>
              </a:rPr>
              <a:t>b-</a:t>
            </a:r>
            <a:r>
              <a:rPr lang="en-US" dirty="0" smtClean="0"/>
              <a:t>AR</a:t>
            </a:r>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blinds(horizontal)">
                                      <p:cBhvr>
                                        <p:cTn id="30" dur="500"/>
                                        <p:tgtEl>
                                          <p:spTgt spid="8">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blinds(horizontal)">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blinds(horizontal)">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blinds(horizontal)">
                                      <p:cBhvr>
                                        <p:cTn id="48" dur="5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blinds(horizontal)">
                                      <p:cBhvr>
                                        <p:cTn id="53" dur="500"/>
                                        <p:tgtEl>
                                          <p:spTgt spid="10">
                                            <p:txEl>
                                              <p:pRg st="0" end="0"/>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blinds(horizontal)">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animEffect transition="in" filter="blinds(horizontal)">
                                      <p:cBhvr>
                                        <p:cTn id="61" dur="500"/>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blinds(horizontal)">
                                      <p:cBhvr>
                                        <p:cTn id="66" dur="500"/>
                                        <p:tgtEl>
                                          <p:spTgt spid="1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
                                            <p:txEl>
                                              <p:pRg st="3" end="3"/>
                                            </p:txEl>
                                          </p:spTgt>
                                        </p:tgtEl>
                                        <p:attrNameLst>
                                          <p:attrName>style.visibility</p:attrName>
                                        </p:attrNameLst>
                                      </p:cBhvr>
                                      <p:to>
                                        <p:strVal val="visible"/>
                                      </p:to>
                                    </p:set>
                                    <p:animEffect transition="in" filter="blinds(horizontal)">
                                      <p:cBhvr>
                                        <p:cTn id="7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build="p"/>
      <p:bldP spid="9" grpId="0" build="p"/>
      <p:bldP spid="10" grpId="0" build="p"/>
      <p:bldP spid="1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3"/>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 and PKA</a:t>
            </a:r>
            <a:endParaRPr lang="en-US" dirty="0"/>
          </a:p>
        </p:txBody>
      </p:sp>
      <p:pic>
        <p:nvPicPr>
          <p:cNvPr id="4" name="Picture 3"/>
          <p:cNvPicPr>
            <a:picLocks noChangeAspect="1"/>
          </p:cNvPicPr>
          <p:nvPr/>
        </p:nvPicPr>
        <p:blipFill>
          <a:blip r:embed="rId3"/>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1535620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3"/>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3"/>
          <a:stretch>
            <a:fillRect/>
          </a:stretch>
        </p:blipFill>
        <p:spPr>
          <a:xfrm>
            <a:off x="0" y="0"/>
            <a:ext cx="9144000" cy="6857238"/>
          </a:xfrm>
          <a:prstGeom prst="rect">
            <a:avLst/>
          </a:prstGeom>
        </p:spPr>
      </p:pic>
      <p:pic>
        <p:nvPicPr>
          <p:cNvPr id="5" name="Picture 4"/>
          <p:cNvPicPr>
            <a:picLocks noChangeAspect="1"/>
          </p:cNvPicPr>
          <p:nvPr/>
        </p:nvPicPr>
        <p:blipFill>
          <a:blip r:embed="rId3"/>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Clicker Test: Press “A”</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a:t>
            </a:r>
          </a:p>
          <a:p>
            <a:pPr marL="514350" indent="-514350" eaLnBrk="1" hangingPunct="1">
              <a:buFont typeface="Arial" charset="0"/>
              <a:buAutoNum type="alphaUcPeriod"/>
            </a:pPr>
            <a:r>
              <a:rPr lang="en-US" dirty="0" smtClean="0">
                <a:latin typeface="Calibri" charset="0"/>
                <a:ea typeface="MS PGothic" charset="0"/>
              </a:rPr>
              <a:t>B</a:t>
            </a:r>
          </a:p>
          <a:p>
            <a:pPr marL="514350" indent="-514350" eaLnBrk="1" hangingPunct="1">
              <a:buFont typeface="Arial" charset="0"/>
              <a:buAutoNum type="alphaUcPeriod"/>
            </a:pPr>
            <a:r>
              <a:rPr lang="en-US" dirty="0" smtClean="0">
                <a:latin typeface="Calibri" charset="0"/>
                <a:ea typeface="MS PGothic" charset="0"/>
              </a:rPr>
              <a:t>C</a:t>
            </a:r>
          </a:p>
          <a:p>
            <a:pPr marL="514350" indent="-514350" eaLnBrk="1" hangingPunct="1">
              <a:buFont typeface="Arial" charset="0"/>
              <a:buAutoNum type="alphaUcPeriod"/>
            </a:pPr>
            <a:r>
              <a:rPr lang="en-US" dirty="0" smtClean="0">
                <a:latin typeface="Calibri" charset="0"/>
                <a:ea typeface="MS PGothic" charset="0"/>
              </a:rPr>
              <a:t>D</a:t>
            </a:r>
            <a:endParaRPr lang="en-US" dirty="0">
              <a:latin typeface="Calibri" charset="0"/>
              <a:ea typeface="MS PGothic" charset="0"/>
            </a:endParaRPr>
          </a:p>
        </p:txBody>
      </p:sp>
      <p:pic>
        <p:nvPicPr>
          <p:cNvPr id="3" name="TPChart" descr="772AEA65E74F4CA1B8DB6E0E1C80218FChart20160318112621404.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3"/>
          <a:stretch>
            <a:fillRect/>
          </a:stretch>
        </p:blipFill>
        <p:spPr>
          <a:xfrm>
            <a:off x="2013952" y="1523999"/>
            <a:ext cx="5352047" cy="5247105"/>
          </a:xfrm>
          <a:prstGeom prst="rect">
            <a:avLst/>
          </a:prstGeom>
        </p:spPr>
      </p:pic>
      <p:sp>
        <p:nvSpPr>
          <p:cNvPr id="4" name="Rectangle 3"/>
          <p:cNvSpPr/>
          <p:nvPr/>
        </p:nvSpPr>
        <p:spPr>
          <a:xfrm>
            <a:off x="1731818" y="2955636"/>
            <a:ext cx="6223000" cy="177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84218" y="4886036"/>
            <a:ext cx="6223000" cy="19719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3"/>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a:t>
            </a:r>
          </a:p>
          <a:p>
            <a:r>
              <a:rPr lang="en-US" dirty="0" smtClean="0"/>
              <a:t>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3"/>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2"/>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Positive Feedback Regulation</a:t>
            </a:r>
            <a:endParaRPr lang="en-US" dirty="0"/>
          </a:p>
        </p:txBody>
      </p:sp>
      <p:pic>
        <p:nvPicPr>
          <p:cNvPr id="10" name="Picture 9"/>
          <p:cNvPicPr>
            <a:picLocks noChangeAspect="1"/>
          </p:cNvPicPr>
          <p:nvPr/>
        </p:nvPicPr>
        <p:blipFill>
          <a:blip r:embed="rId3"/>
          <a:stretch>
            <a:fillRect/>
          </a:stretch>
        </p:blipFill>
        <p:spPr>
          <a:xfrm>
            <a:off x="1587500" y="1270000"/>
            <a:ext cx="5956300" cy="5588000"/>
          </a:xfrm>
          <a:prstGeom prst="rect">
            <a:avLst/>
          </a:prstGeom>
        </p:spPr>
      </p:pic>
    </p:spTree>
    <p:extLst>
      <p:ext uri="{BB962C8B-B14F-4D97-AF65-F5344CB8AC3E}">
        <p14:creationId xmlns:p14="http://schemas.microsoft.com/office/powerpoint/2010/main" val="3099331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blinds(horizontal)">
                                      <p:cBhvr>
                                        <p:cTn id="25" dur="500"/>
                                        <p:tgtEl>
                                          <p:spTgt spid="6">
                                            <p:txEl>
                                              <p:pRg st="0" end="0"/>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blinds(horizontal)">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blinds(horizontal)">
                                      <p:cBhvr>
                                        <p:cTn id="33" dur="500"/>
                                        <p:tgtEl>
                                          <p:spTgt spid="7">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animEffect transition="in" filter="blinds(horizontal)">
                                      <p:cBhvr>
                                        <p:cTn id="3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80443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Control of Growth</a:t>
            </a:r>
          </a:p>
          <a:p>
            <a:r>
              <a:rPr lang="en-US" dirty="0" smtClean="0"/>
              <a:t>Adrenals and Stress Hormones</a:t>
            </a:r>
          </a:p>
          <a:p>
            <a:r>
              <a:rPr lang="en-US" dirty="0"/>
              <a:t>Hypothalamus and Endocrine Control of </a:t>
            </a:r>
            <a:r>
              <a:rPr lang="en-US" dirty="0" smtClean="0"/>
              <a:t>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3"/>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0000" lnSpcReduction="20000"/>
          </a:bodyPr>
          <a:lstStyle/>
          <a:p>
            <a:r>
              <a:rPr lang="en-US" dirty="0" smtClean="0"/>
              <a:t>Diabetes (Insulin Insufficiency/Resistance)</a:t>
            </a:r>
          </a:p>
          <a:p>
            <a:pPr lvl="1"/>
            <a:r>
              <a:rPr lang="en-US" dirty="0" smtClean="0"/>
              <a:t>Periodontitis</a:t>
            </a:r>
          </a:p>
          <a:p>
            <a:pPr lvl="1"/>
            <a:r>
              <a:rPr lang="en-US" dirty="0" err="1" smtClean="0"/>
              <a:t>Mucusal</a:t>
            </a:r>
            <a:r>
              <a:rPr lang="en-US" dirty="0" smtClean="0"/>
              <a:t> disease</a:t>
            </a:r>
          </a:p>
          <a:p>
            <a:pPr lvl="1"/>
            <a:r>
              <a:rPr lang="en-US" dirty="0" smtClean="0"/>
              <a:t>Altered taste</a:t>
            </a:r>
          </a:p>
          <a:p>
            <a:pPr lvl="1"/>
            <a:r>
              <a:rPr lang="en-US" dirty="0" smtClean="0"/>
              <a:t>Parotid gland </a:t>
            </a:r>
            <a:r>
              <a:rPr lang="en-US" dirty="0" err="1" smtClean="0"/>
              <a:t>enlargent</a:t>
            </a:r>
            <a:endParaRPr lang="en-US" dirty="0" smtClean="0"/>
          </a:p>
          <a:p>
            <a:pPr lvl="1"/>
            <a:r>
              <a:rPr lang="en-US" dirty="0" smtClean="0"/>
              <a:t>Potential hypo/hyperglycemia</a:t>
            </a:r>
          </a:p>
          <a:p>
            <a:r>
              <a:rPr lang="en-US" dirty="0" err="1" smtClean="0"/>
              <a:t>Hypoparathyroidism</a:t>
            </a:r>
            <a:r>
              <a:rPr lang="en-US" dirty="0" smtClean="0"/>
              <a:t> (Not Enough PTH)</a:t>
            </a:r>
          </a:p>
          <a:p>
            <a:pPr lvl="1"/>
            <a:r>
              <a:rPr lang="en-US" dirty="0" smtClean="0"/>
              <a:t>Low calcium density, hypoplasia of enamel and dentin</a:t>
            </a:r>
          </a:p>
          <a:p>
            <a:pPr lvl="1"/>
            <a:r>
              <a:rPr lang="en-US" dirty="0" smtClean="0"/>
              <a:t>Candidiasis</a:t>
            </a:r>
          </a:p>
          <a:p>
            <a:pPr lvl="1"/>
            <a:r>
              <a:rPr lang="en-US" dirty="0" smtClean="0"/>
              <a:t>Delayed eruption, shortened roots</a:t>
            </a:r>
          </a:p>
          <a:p>
            <a:r>
              <a:rPr lang="en-US" dirty="0" smtClean="0"/>
              <a:t>Hyperthyroidism (T3/T4 Overproduction)</a:t>
            </a:r>
          </a:p>
          <a:p>
            <a:pPr lvl="1"/>
            <a:r>
              <a:rPr lang="en-US" dirty="0" smtClean="0"/>
              <a:t>Malocclusion</a:t>
            </a:r>
          </a:p>
          <a:p>
            <a:pPr lvl="1"/>
            <a:r>
              <a:rPr lang="en-US" dirty="0" smtClean="0"/>
              <a:t>Demineralization</a:t>
            </a:r>
          </a:p>
          <a:p>
            <a:pPr lvl="1"/>
            <a:r>
              <a:rPr lang="en-US" dirty="0" smtClean="0"/>
              <a:t>Anxiety/restlessness</a:t>
            </a:r>
          </a:p>
          <a:p>
            <a:r>
              <a:rPr lang="en-US" dirty="0" smtClean="0"/>
              <a:t>Acromegaly (GH Overproduction)</a:t>
            </a:r>
          </a:p>
          <a:p>
            <a:pPr lvl="1"/>
            <a:r>
              <a:rPr lang="en-US" dirty="0" smtClean="0"/>
              <a:t>Accelerated tooth eruption</a:t>
            </a:r>
          </a:p>
          <a:p>
            <a:pPr lvl="1"/>
            <a:r>
              <a:rPr lang="en-US" dirty="0" smtClean="0"/>
              <a:t>Enlarged jaw, </a:t>
            </a:r>
            <a:r>
              <a:rPr lang="en-US" dirty="0" err="1" smtClean="0"/>
              <a:t>abberant</a:t>
            </a:r>
            <a:r>
              <a:rPr lang="en-US" dirty="0" smtClean="0"/>
              <a:t> tooth spacing</a:t>
            </a:r>
          </a:p>
          <a:p>
            <a:r>
              <a:rPr lang="en-US" dirty="0" smtClean="0"/>
              <a:t>Cushing’s (Cortisol Overproduction)</a:t>
            </a:r>
          </a:p>
          <a:p>
            <a:pPr lvl="1"/>
            <a:r>
              <a:rPr lang="en-US" dirty="0" err="1" smtClean="0"/>
              <a:t>Periodontis</a:t>
            </a:r>
            <a:r>
              <a:rPr lang="en-US" dirty="0" smtClean="0"/>
              <a:t>, swelling of gums</a:t>
            </a:r>
          </a:p>
          <a:p>
            <a:pPr lvl="1"/>
            <a:r>
              <a:rPr lang="en-US" dirty="0" smtClean="0"/>
              <a:t>Easy bruising</a:t>
            </a:r>
          </a:p>
          <a:p>
            <a:r>
              <a:rPr lang="en-US" dirty="0" smtClean="0"/>
              <a:t>Addison’s Disease (Cortisol Insufficiency)</a:t>
            </a:r>
          </a:p>
          <a:p>
            <a:pPr lvl="1"/>
            <a:r>
              <a:rPr lang="en-US" dirty="0" smtClean="0"/>
              <a:t>Blotchy melanin patches in oral mucosa</a:t>
            </a:r>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4482373" y="2227119"/>
            <a:ext cx="4384536" cy="3083790"/>
          </a:xfrm>
          <a:prstGeom prst="rect">
            <a:avLst/>
          </a:prstGeom>
        </p:spPr>
      </p:pic>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blinds(horizontal)">
                                      <p:cBhvr>
                                        <p:cTn id="41" dur="500"/>
                                        <p:tgtEl>
                                          <p:spTgt spid="3">
                                            <p:txEl>
                                              <p:pRg st="10" end="10"/>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blinds(horizontal)">
                                      <p:cBhvr>
                                        <p:cTn id="44" dur="500"/>
                                        <p:tgtEl>
                                          <p:spTgt spid="3">
                                            <p:txEl>
                                              <p:pRg st="11" end="11"/>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blinds(horizontal)">
                                      <p:cBhvr>
                                        <p:cTn id="47" dur="500"/>
                                        <p:tgtEl>
                                          <p:spTgt spid="3">
                                            <p:txEl>
                                              <p:pRg st="12" end="12"/>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blinds(horizontal)">
                                      <p:cBhvr>
                                        <p:cTn id="50" dur="500"/>
                                        <p:tgtEl>
                                          <p:spTgt spid="3">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animEffect transition="in" filter="blinds(horizontal)">
                                      <p:cBhvr>
                                        <p:cTn id="55" dur="500"/>
                                        <p:tgtEl>
                                          <p:spTgt spid="3">
                                            <p:txEl>
                                              <p:pRg st="14" end="1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linds(horizontal)">
                                      <p:cBhvr>
                                        <p:cTn id="60" dur="500"/>
                                        <p:tgtEl>
                                          <p:spTgt spid="4"/>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animEffect transition="in" filter="blinds(horizontal)">
                                      <p:cBhvr>
                                        <p:cTn id="63" dur="500"/>
                                        <p:tgtEl>
                                          <p:spTgt spid="3">
                                            <p:txEl>
                                              <p:pRg st="15" end="15"/>
                                            </p:txEl>
                                          </p:spTgt>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3">
                                            <p:txEl>
                                              <p:pRg st="16" end="16"/>
                                            </p:txEl>
                                          </p:spTgt>
                                        </p:tgtEl>
                                        <p:attrNameLst>
                                          <p:attrName>style.visibility</p:attrName>
                                        </p:attrNameLst>
                                      </p:cBhvr>
                                      <p:to>
                                        <p:strVal val="visible"/>
                                      </p:to>
                                    </p:set>
                                    <p:animEffect transition="in" filter="blinds(horizontal)">
                                      <p:cBhvr>
                                        <p:cTn id="66" dur="500"/>
                                        <p:tgtEl>
                                          <p:spTgt spid="3">
                                            <p:txEl>
                                              <p:pRg st="16" end="16"/>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
                                            <p:txEl>
                                              <p:pRg st="17" end="17"/>
                                            </p:txEl>
                                          </p:spTgt>
                                        </p:tgtEl>
                                        <p:attrNameLst>
                                          <p:attrName>style.visibility</p:attrName>
                                        </p:attrNameLst>
                                      </p:cBhvr>
                                      <p:to>
                                        <p:strVal val="visible"/>
                                      </p:to>
                                    </p:set>
                                    <p:animEffect transition="in" filter="blinds(horizontal)">
                                      <p:cBhvr>
                                        <p:cTn id="71" dur="500"/>
                                        <p:tgtEl>
                                          <p:spTgt spid="3">
                                            <p:txEl>
                                              <p:pRg st="17" end="17"/>
                                            </p:txEl>
                                          </p:spTgt>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
                                            <p:txEl>
                                              <p:pRg st="18" end="18"/>
                                            </p:txEl>
                                          </p:spTgt>
                                        </p:tgtEl>
                                        <p:attrNameLst>
                                          <p:attrName>style.visibility</p:attrName>
                                        </p:attrNameLst>
                                      </p:cBhvr>
                                      <p:to>
                                        <p:strVal val="visible"/>
                                      </p:to>
                                    </p:set>
                                    <p:animEffect transition="in" filter="blinds(horizontal)">
                                      <p:cBhvr>
                                        <p:cTn id="74" dur="500"/>
                                        <p:tgtEl>
                                          <p:spTgt spid="3">
                                            <p:txEl>
                                              <p:pRg st="18" end="18"/>
                                            </p:txEl>
                                          </p:spTgt>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3">
                                            <p:txEl>
                                              <p:pRg st="19" end="19"/>
                                            </p:txEl>
                                          </p:spTgt>
                                        </p:tgtEl>
                                        <p:attrNameLst>
                                          <p:attrName>style.visibility</p:attrName>
                                        </p:attrNameLst>
                                      </p:cBhvr>
                                      <p:to>
                                        <p:strVal val="visible"/>
                                      </p:to>
                                    </p:set>
                                    <p:animEffect transition="in" filter="blinds(horizontal)">
                                      <p:cBhvr>
                                        <p:cTn id="77" dur="500"/>
                                        <p:tgtEl>
                                          <p:spTgt spid="3">
                                            <p:txEl>
                                              <p:pRg st="19" end="19"/>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
                                            <p:txEl>
                                              <p:pRg st="20" end="20"/>
                                            </p:txEl>
                                          </p:spTgt>
                                        </p:tgtEl>
                                        <p:attrNameLst>
                                          <p:attrName>style.visibility</p:attrName>
                                        </p:attrNameLst>
                                      </p:cBhvr>
                                      <p:to>
                                        <p:strVal val="visible"/>
                                      </p:to>
                                    </p:set>
                                    <p:animEffect transition="in" filter="blinds(horizontal)">
                                      <p:cBhvr>
                                        <p:cTn id="82" dur="500"/>
                                        <p:tgtEl>
                                          <p:spTgt spid="3">
                                            <p:txEl>
                                              <p:pRg st="20" end="20"/>
                                            </p:txEl>
                                          </p:spTgt>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
                                            <p:txEl>
                                              <p:pRg st="21" end="21"/>
                                            </p:txEl>
                                          </p:spTgt>
                                        </p:tgtEl>
                                        <p:attrNameLst>
                                          <p:attrName>style.visibility</p:attrName>
                                        </p:attrNameLst>
                                      </p:cBhvr>
                                      <p:to>
                                        <p:strVal val="visible"/>
                                      </p:to>
                                    </p:set>
                                    <p:animEffect transition="in" filter="blinds(horizontal)">
                                      <p:cBhvr>
                                        <p:cTn id="85" dur="500"/>
                                        <p:tgtEl>
                                          <p:spTgt spid="3">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Neuroendocrinology and the Posterior Pituitary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850433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3"/>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
        <p:nvSpPr>
          <p:cNvPr id="3" name="TextBox 2"/>
          <p:cNvSpPr txBox="1"/>
          <p:nvPr/>
        </p:nvSpPr>
        <p:spPr>
          <a:xfrm>
            <a:off x="3541426" y="5310801"/>
            <a:ext cx="981308" cy="646331"/>
          </a:xfrm>
          <a:prstGeom prst="rect">
            <a:avLst/>
          </a:prstGeom>
          <a:noFill/>
        </p:spPr>
        <p:txBody>
          <a:bodyPr wrap="none" rtlCol="0">
            <a:spAutoFit/>
          </a:bodyPr>
          <a:lstStyle/>
          <a:p>
            <a:r>
              <a:rPr lang="en-US" dirty="0" smtClean="0"/>
              <a:t>Anterior</a:t>
            </a:r>
          </a:p>
          <a:p>
            <a:r>
              <a:rPr lang="en-US" dirty="0" smtClean="0"/>
              <a:t>Pituitary</a:t>
            </a:r>
            <a:endParaRPr lang="en-US" dirty="0"/>
          </a:p>
        </p:txBody>
      </p:sp>
      <p:sp>
        <p:nvSpPr>
          <p:cNvPr id="7" name="TextBox 6"/>
          <p:cNvSpPr txBox="1"/>
          <p:nvPr/>
        </p:nvSpPr>
        <p:spPr>
          <a:xfrm>
            <a:off x="6841666" y="4987636"/>
            <a:ext cx="1043876" cy="646331"/>
          </a:xfrm>
          <a:prstGeom prst="rect">
            <a:avLst/>
          </a:prstGeom>
          <a:noFill/>
        </p:spPr>
        <p:txBody>
          <a:bodyPr wrap="none" rtlCol="0">
            <a:spAutoFit/>
          </a:bodyPr>
          <a:lstStyle/>
          <a:p>
            <a:r>
              <a:rPr lang="en-US" dirty="0" smtClean="0"/>
              <a:t>Posterior</a:t>
            </a:r>
          </a:p>
          <a:p>
            <a:r>
              <a:rPr lang="en-US" dirty="0" smtClean="0"/>
              <a:t>Pituitary</a:t>
            </a:r>
            <a:endParaRPr lang="en-US" dirty="0"/>
          </a:p>
        </p:txBody>
      </p:sp>
      <p:sp>
        <p:nvSpPr>
          <p:cNvPr id="5" name="TextBox 4"/>
          <p:cNvSpPr txBox="1"/>
          <p:nvPr/>
        </p:nvSpPr>
        <p:spPr>
          <a:xfrm>
            <a:off x="3752273" y="3117273"/>
            <a:ext cx="1894607" cy="646331"/>
          </a:xfrm>
          <a:prstGeom prst="rect">
            <a:avLst/>
          </a:prstGeom>
          <a:noFill/>
        </p:spPr>
        <p:txBody>
          <a:bodyPr wrap="none" rtlCol="0">
            <a:spAutoFit/>
          </a:bodyPr>
          <a:lstStyle/>
          <a:p>
            <a:r>
              <a:rPr lang="en-US" dirty="0" err="1" smtClean="0"/>
              <a:t>Neurohypophysial</a:t>
            </a:r>
            <a:endParaRPr lang="en-US" dirty="0" smtClean="0"/>
          </a:p>
          <a:p>
            <a:r>
              <a:rPr lang="en-US" dirty="0" smtClean="0"/>
              <a:t>Portal System</a:t>
            </a:r>
            <a:endParaRPr lang="en-US" dirty="0"/>
          </a:p>
        </p:txBody>
      </p:sp>
    </p:spTree>
    <p:extLst>
      <p:ext uri="{BB962C8B-B14F-4D97-AF65-F5344CB8AC3E}">
        <p14:creationId xmlns:p14="http://schemas.microsoft.com/office/powerpoint/2010/main" val="497241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8736148"/>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Lactotropes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Regulate Water Retention?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Too much or too little blood volume</a:t>
            </a:r>
          </a:p>
          <a:p>
            <a:pPr marL="514350" indent="-514350">
              <a:buFont typeface="+mj-lt"/>
              <a:buAutoNum type="arabicPeriod"/>
            </a:pPr>
            <a:r>
              <a:rPr lang="en-US" dirty="0" smtClean="0"/>
              <a:t>Salt concentration in blood is too high or too low</a:t>
            </a:r>
            <a:endParaRPr lang="en-US" dirty="0"/>
          </a:p>
        </p:txBody>
      </p:sp>
    </p:spTree>
    <p:extLst>
      <p:ext uri="{BB962C8B-B14F-4D97-AF65-F5344CB8AC3E}">
        <p14:creationId xmlns:p14="http://schemas.microsoft.com/office/powerpoint/2010/main" val="211053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017898993"/>
              </p:ext>
            </p:extLst>
          </p:nvPr>
        </p:nvGraphicFramePr>
        <p:xfrm>
          <a:off x="457200" y="1582616"/>
          <a:ext cx="8553117" cy="51460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a:t>
                      </a:r>
                      <a:endParaRPr lang="en-US" b="1" dirty="0"/>
                    </a:p>
                  </a:txBody>
                  <a:tcPr/>
                </a:tc>
                <a:tc>
                  <a:txBody>
                    <a:bodyPr/>
                    <a:lstStyle/>
                    <a:p>
                      <a:r>
                        <a:rPr lang="en-US" b="0" dirty="0" smtClean="0"/>
                        <a:t>Peptide</a:t>
                      </a:r>
                      <a:endParaRPr lang="en-US" b="0" dirty="0"/>
                    </a:p>
                  </a:txBody>
                  <a:tcPr/>
                </a:tc>
                <a:tc>
                  <a:txBody>
                    <a:bodyPr/>
                    <a:lstStyle/>
                    <a:p>
                      <a:r>
                        <a:rPr lang="en-US" b="0" dirty="0" smtClean="0"/>
                        <a:t>9</a:t>
                      </a:r>
                      <a:r>
                        <a:rPr lang="en-US" b="0" baseline="0" dirty="0" smtClean="0"/>
                        <a:t> Amino acids</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 and</a:t>
                      </a:r>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r>
                        <a:rPr lang="en-US" dirty="0" err="1" smtClean="0"/>
                        <a:t>vasopressinase</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Vasopressin Release</a:t>
            </a:r>
            <a:endParaRPr lang="en-US" dirty="0"/>
          </a:p>
        </p:txBody>
      </p:sp>
      <p:pic>
        <p:nvPicPr>
          <p:cNvPr id="5" name="Picture 4"/>
          <p:cNvPicPr>
            <a:picLocks noChangeAspect="1"/>
          </p:cNvPicPr>
          <p:nvPr/>
        </p:nvPicPr>
        <p:blipFill>
          <a:blip r:embed="rId2"/>
          <a:stretch>
            <a:fillRect/>
          </a:stretch>
        </p:blipFill>
        <p:spPr>
          <a:xfrm>
            <a:off x="1024082" y="1347384"/>
            <a:ext cx="7242464" cy="5434416"/>
          </a:xfrm>
          <a:prstGeom prst="rect">
            <a:avLst/>
          </a:prstGeom>
        </p:spPr>
      </p:pic>
    </p:spTree>
    <p:extLst>
      <p:ext uri="{BB962C8B-B14F-4D97-AF65-F5344CB8AC3E}">
        <p14:creationId xmlns:p14="http://schemas.microsoft.com/office/powerpoint/2010/main" val="347936825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Osmolality and Vasopressin</a:t>
            </a:r>
            <a:endParaRPr lang="en-US" dirty="0"/>
          </a:p>
        </p:txBody>
      </p:sp>
      <p:sp>
        <p:nvSpPr>
          <p:cNvPr id="3" name="Content Placeholder 2"/>
          <p:cNvSpPr>
            <a:spLocks noGrp="1"/>
          </p:cNvSpPr>
          <p:nvPr>
            <p:ph idx="1"/>
          </p:nvPr>
        </p:nvSpPr>
        <p:spPr/>
        <p:txBody>
          <a:bodyPr/>
          <a:lstStyle/>
          <a:p>
            <a:r>
              <a:rPr lang="en-US" dirty="0" smtClean="0"/>
              <a:t>Vasopressin is released due to </a:t>
            </a:r>
            <a:r>
              <a:rPr lang="en-US" b="1" dirty="0" smtClean="0"/>
              <a:t>decreased blood volume </a:t>
            </a:r>
            <a:r>
              <a:rPr lang="en-US" dirty="0" smtClean="0"/>
              <a:t>or </a:t>
            </a:r>
            <a:r>
              <a:rPr lang="en-US" b="1" dirty="0" smtClean="0"/>
              <a:t>increased salt concentration</a:t>
            </a:r>
          </a:p>
          <a:p>
            <a:pPr lvl="1"/>
            <a:r>
              <a:rPr lang="en-US" dirty="0" smtClean="0"/>
              <a:t>Decreased blood volume is detected by mechanoreceptors at the carotid sinus</a:t>
            </a:r>
          </a:p>
          <a:p>
            <a:pPr lvl="1"/>
            <a:r>
              <a:rPr lang="en-US" dirty="0" smtClean="0"/>
              <a:t>Increased salt concentration is detected by </a:t>
            </a:r>
            <a:r>
              <a:rPr lang="en-US" dirty="0" err="1" smtClean="0"/>
              <a:t>osmoreceptors</a:t>
            </a:r>
            <a:r>
              <a:rPr lang="en-US" dirty="0" smtClean="0"/>
              <a:t> in the SFO and hypothalamus</a:t>
            </a:r>
          </a:p>
          <a:p>
            <a:r>
              <a:rPr lang="en-US" dirty="0" smtClean="0"/>
              <a:t>In either case, the hormone dilutes the blood by retaining water.</a:t>
            </a:r>
            <a:endParaRPr lang="en-US" dirty="0"/>
          </a:p>
        </p:txBody>
      </p:sp>
    </p:spTree>
    <p:extLst>
      <p:ext uri="{BB962C8B-B14F-4D97-AF65-F5344CB8AC3E}">
        <p14:creationId xmlns:p14="http://schemas.microsoft.com/office/powerpoint/2010/main" val="26911318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Baroreceptor Regulation of Vasopressin Release</a:t>
            </a:r>
            <a:endParaRPr lang="en-US" dirty="0"/>
          </a:p>
        </p:txBody>
      </p:sp>
      <p:pic>
        <p:nvPicPr>
          <p:cNvPr id="4" name="Picture 3"/>
          <p:cNvPicPr>
            <a:picLocks noChangeAspect="1"/>
          </p:cNvPicPr>
          <p:nvPr/>
        </p:nvPicPr>
        <p:blipFill>
          <a:blip r:embed="rId2"/>
          <a:stretch>
            <a:fillRect/>
          </a:stretch>
        </p:blipFill>
        <p:spPr>
          <a:xfrm>
            <a:off x="6001328" y="1417638"/>
            <a:ext cx="2988489" cy="5334000"/>
          </a:xfrm>
          <a:prstGeom prst="rect">
            <a:avLst/>
          </a:prstGeom>
        </p:spPr>
      </p:pic>
      <p:pic>
        <p:nvPicPr>
          <p:cNvPr id="5" name="Picture 4"/>
          <p:cNvPicPr>
            <a:picLocks noChangeAspect="1"/>
          </p:cNvPicPr>
          <p:nvPr/>
        </p:nvPicPr>
        <p:blipFill>
          <a:blip r:embed="rId3"/>
          <a:stretch>
            <a:fillRect/>
          </a:stretch>
        </p:blipFill>
        <p:spPr>
          <a:xfrm>
            <a:off x="542636" y="1627908"/>
            <a:ext cx="5017619" cy="5230091"/>
          </a:xfrm>
          <a:prstGeom prst="rect">
            <a:avLst/>
          </a:prstGeom>
        </p:spPr>
      </p:pic>
    </p:spTree>
    <p:extLst>
      <p:ext uri="{BB962C8B-B14F-4D97-AF65-F5344CB8AC3E}">
        <p14:creationId xmlns:p14="http://schemas.microsoft.com/office/powerpoint/2010/main" val="367501090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Osmoreceptor</a:t>
            </a:r>
            <a:r>
              <a:rPr lang="en-US" dirty="0" smtClean="0"/>
              <a:t> Regulation of Vasopressin Release</a:t>
            </a:r>
            <a:endParaRPr lang="en-US" dirty="0"/>
          </a:p>
        </p:txBody>
      </p:sp>
      <p:pic>
        <p:nvPicPr>
          <p:cNvPr id="4" name="Picture 3"/>
          <p:cNvPicPr>
            <a:picLocks noChangeAspect="1"/>
          </p:cNvPicPr>
          <p:nvPr/>
        </p:nvPicPr>
        <p:blipFill>
          <a:blip r:embed="rId2"/>
          <a:stretch>
            <a:fillRect/>
          </a:stretch>
        </p:blipFill>
        <p:spPr>
          <a:xfrm>
            <a:off x="457200" y="1417638"/>
            <a:ext cx="2065805" cy="5310909"/>
          </a:xfrm>
          <a:prstGeom prst="rect">
            <a:avLst/>
          </a:prstGeom>
        </p:spPr>
      </p:pic>
      <p:pic>
        <p:nvPicPr>
          <p:cNvPr id="5" name="Picture 4"/>
          <p:cNvPicPr>
            <a:picLocks noChangeAspect="1"/>
          </p:cNvPicPr>
          <p:nvPr/>
        </p:nvPicPr>
        <p:blipFill>
          <a:blip r:embed="rId3"/>
          <a:stretch>
            <a:fillRect/>
          </a:stretch>
        </p:blipFill>
        <p:spPr>
          <a:xfrm>
            <a:off x="2724726" y="2632363"/>
            <a:ext cx="6419273" cy="2913011"/>
          </a:xfrm>
          <a:prstGeom prst="rect">
            <a:avLst/>
          </a:prstGeom>
        </p:spPr>
      </p:pic>
    </p:spTree>
    <p:extLst>
      <p:ext uri="{BB962C8B-B14F-4D97-AF65-F5344CB8AC3E}">
        <p14:creationId xmlns:p14="http://schemas.microsoft.com/office/powerpoint/2010/main" val="74402039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Vasopressin Regulates Aquaporin Trafficking</a:t>
            </a:r>
            <a:endParaRPr lang="en-US" dirty="0"/>
          </a:p>
        </p:txBody>
      </p:sp>
      <p:pic>
        <p:nvPicPr>
          <p:cNvPr id="4" name="Picture 3"/>
          <p:cNvPicPr>
            <a:picLocks noChangeAspect="1"/>
          </p:cNvPicPr>
          <p:nvPr/>
        </p:nvPicPr>
        <p:blipFill>
          <a:blip r:embed="rId2"/>
          <a:stretch>
            <a:fillRect/>
          </a:stretch>
        </p:blipFill>
        <p:spPr>
          <a:xfrm>
            <a:off x="831273" y="1821728"/>
            <a:ext cx="7396088" cy="3720089"/>
          </a:xfrm>
          <a:prstGeom prst="rect">
            <a:avLst/>
          </a:prstGeom>
        </p:spPr>
      </p:pic>
    </p:spTree>
    <p:extLst>
      <p:ext uri="{BB962C8B-B14F-4D97-AF65-F5344CB8AC3E}">
        <p14:creationId xmlns:p14="http://schemas.microsoft.com/office/powerpoint/2010/main" val="234882728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133" y="1555750"/>
            <a:ext cx="3086100" cy="4508500"/>
          </a:xfrm>
          <a:prstGeom prst="rect">
            <a:avLst/>
          </a:prstGeom>
        </p:spPr>
      </p:pic>
      <p:sp>
        <p:nvSpPr>
          <p:cNvPr id="5" name="TextBox 4"/>
          <p:cNvSpPr txBox="1"/>
          <p:nvPr/>
        </p:nvSpPr>
        <p:spPr>
          <a:xfrm>
            <a:off x="726391" y="3371271"/>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4877670"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pPr lvl="1"/>
            <a:r>
              <a:rPr lang="en-US" dirty="0" err="1" smtClean="0"/>
              <a:t>Hypernatria</a:t>
            </a:r>
            <a:endParaRPr lang="en-US" dirty="0" smtClean="0"/>
          </a:p>
          <a:p>
            <a:pPr lvl="1"/>
            <a:r>
              <a:rPr lang="en-US" dirty="0" smtClean="0"/>
              <a:t>Diabetes </a:t>
            </a:r>
            <a:r>
              <a:rPr lang="en-US" dirty="0" err="1" smtClean="0"/>
              <a:t>insipidus</a:t>
            </a:r>
            <a:endParaRPr lang="en-US" dirty="0" smtClean="0"/>
          </a:p>
          <a:p>
            <a:r>
              <a:rPr lang="en-US" dirty="0" smtClean="0"/>
              <a:t>Too much vasopressin signaling</a:t>
            </a:r>
          </a:p>
          <a:p>
            <a:pPr lvl="1"/>
            <a:r>
              <a:rPr lang="en-US" dirty="0" err="1" smtClean="0"/>
              <a:t>Hyponatria</a:t>
            </a:r>
            <a:endParaRPr lang="en-US" dirty="0" smtClean="0"/>
          </a:p>
          <a:p>
            <a:pPr lvl="1"/>
            <a:r>
              <a:rPr lang="en-US" dirty="0" smtClean="0"/>
              <a:t>Headache, nausea, hypertension</a:t>
            </a:r>
            <a:endParaRPr lang="en-US" dirty="0"/>
          </a:p>
        </p:txBody>
      </p:sp>
    </p:spTree>
    <p:extLst>
      <p:ext uri="{BB962C8B-B14F-4D97-AF65-F5344CB8AC3E}">
        <p14:creationId xmlns:p14="http://schemas.microsoft.com/office/powerpoint/2010/main" val="2408040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Summary</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841727130"/>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a:t>
                      </a:r>
                      <a:r>
                        <a:rPr lang="en-US" b="1" baseline="0" dirty="0" smtClean="0"/>
                        <a:t> type</a:t>
                      </a:r>
                      <a:endParaRPr lang="en-US" b="1" dirty="0"/>
                    </a:p>
                  </a:txBody>
                  <a:tcPr/>
                </a:tc>
                <a:tc>
                  <a:txBody>
                    <a:bodyPr/>
                    <a:lstStyle/>
                    <a:p>
                      <a:r>
                        <a:rPr lang="en-US" b="0" dirty="0" smtClean="0"/>
                        <a:t>Peptide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3"/>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linds(horizontal)">
                                      <p:cBhvr>
                                        <p:cTn id="39" dur="500"/>
                                        <p:tgtEl>
                                          <p:spTgt spid="3">
                                            <p:txEl>
                                              <p:pRg st="8" end="8"/>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Lactation</a:t>
            </a:r>
            <a:endParaRPr lang="en-US" dirty="0"/>
          </a:p>
        </p:txBody>
      </p:sp>
      <p:pic>
        <p:nvPicPr>
          <p:cNvPr id="4" name="Picture 3"/>
          <p:cNvPicPr>
            <a:picLocks noChangeAspect="1"/>
          </p:cNvPicPr>
          <p:nvPr/>
        </p:nvPicPr>
        <p:blipFill>
          <a:blip r:embed="rId2"/>
          <a:stretch>
            <a:fillRect/>
          </a:stretch>
        </p:blipFill>
        <p:spPr>
          <a:xfrm>
            <a:off x="2752436" y="1524000"/>
            <a:ext cx="3669792" cy="5334000"/>
          </a:xfrm>
          <a:prstGeom prst="rect">
            <a:avLst/>
          </a:prstGeom>
        </p:spPr>
      </p:pic>
    </p:spTree>
    <p:extLst>
      <p:ext uri="{BB962C8B-B14F-4D97-AF65-F5344CB8AC3E}">
        <p14:creationId xmlns:p14="http://schemas.microsoft.com/office/powerpoint/2010/main" val="185546042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780768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Concepts in </a:t>
            </a:r>
            <a:r>
              <a:rPr lang="en-US" dirty="0" err="1" smtClean="0"/>
              <a:t>ENdocrinology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544031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2.xml><?xml version="1.0" encoding="utf-8"?>
<p:tagLst xmlns:a="http://schemas.openxmlformats.org/drawingml/2006/main" xmlns:r="http://schemas.openxmlformats.org/officeDocument/2006/relationships" xmlns:p="http://schemas.openxmlformats.org/presentationml/2006/main">
  <p:tag name="SLIDEGUID" val="772AEA65E74F4CA1B8DB6E0E1C80218F"/>
  <p:tag name="AUTOOPENPOLL" val="False"/>
  <p:tag name="TYPE" val="MultiChoiceSlide"/>
  <p:tag name="TPSLIDEBULLETSTYLE" val="2"/>
  <p:tag name="TPQUESTIONXML" val="&lt;?xml version=&quot;1.0&quot; encoding=&quot;UTF-8&quot; standalone=&quot;yes&quot;?&gt;&lt;questionlist&gt;&lt;properties&gt;&lt;guid&gt;F4925BA343984D5F9B38A8D61FE8ED2A&lt;/guid&gt;&lt;date&gt;3/18/2016 11:26:09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2AEA65E74F4CA1B8DB6E0E1C80218F&lt;/guid&gt;&lt;repollguid&gt;24E4882C3A2A4D83BD245B6EC8E624CC&lt;/repollguid&gt;&lt;sourceid&gt;433929385840459C84C7EA2A2F9BE92A&lt;/sourceid&gt;&lt;questiontext&gt;Clicker Test: Press “A”&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E2C579A1E1394AF0B230A666121423E8&lt;/guid&gt;&lt;answertext&gt;A&lt;/answertext&gt;&lt;valuetype&gt;0&lt;/valuetype&gt;&lt;/answer&gt;&lt;answer&gt;&lt;guid&gt;715BEA8741E84E9A88A9452E6564CAA6&lt;/guid&gt;&lt;answertext&gt;B&lt;/answertext&gt;&lt;valuetype&gt;0&lt;/valuetype&gt;&lt;/answer&gt;&lt;answer&gt;&lt;guid&gt;306FBA17A25D4363A4797F3CC9BB1575&lt;/guid&gt;&lt;answertext&gt;C&lt;/answertext&gt;&lt;valuetype&gt;0&lt;/valuetype&gt;&lt;/answer&gt;&lt;answer&gt;&lt;guid&gt;DAB692AA07804B729D6966A3134D2AB8&lt;/guid&gt;&lt;answertext&gt;D&lt;/answertext&gt;&lt;valuetype&gt;0&lt;/valuetype&gt;&lt;/answer&gt;&lt;/answers&gt;&lt;/multichoice&gt;&lt;/questions&gt;&lt;/questionlist&gt;"/>
  <p:tag name="LIVECHARTING" val="False"/>
  <p:tag name="HASRESULTS" val="Fals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1581</TotalTime>
  <Words>2795</Words>
  <Application>Microsoft Macintosh PowerPoint</Application>
  <PresentationFormat>On-screen Show (4:3)</PresentationFormat>
  <Paragraphs>438</Paragraphs>
  <Slides>63</Slides>
  <Notes>34</Notes>
  <HiddenSlides>0</HiddenSlides>
  <MMClips>1</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Endocrine Control Systems</vt:lpstr>
      <vt:lpstr>Next Few Lectures</vt:lpstr>
      <vt:lpstr>Clicker Test: Press “A”</vt:lpstr>
      <vt:lpstr>Why should a dentist (or a doctoral student) care about endocrinology</vt:lpstr>
      <vt:lpstr>Learning Objectives </vt:lpstr>
      <vt:lpstr>Things you (should) already know</vt:lpstr>
      <vt:lpstr>Basic Concepts in ENdocrinology</vt:lpstr>
      <vt:lpstr>Organ Systems</vt:lpstr>
      <vt:lpstr>Extracellular Sensing</vt:lpstr>
      <vt:lpstr>What are the important processes?</vt:lpstr>
      <vt:lpstr>What do we need to know about a hormone?</vt:lpstr>
      <vt:lpstr>Example Adrenaline</vt:lpstr>
      <vt:lpstr>What Kinds of Hormones Are There?</vt:lpstr>
      <vt:lpstr>Endocrine vs Exocrine</vt:lpstr>
      <vt:lpstr>Neuroendocrine Secretions</vt:lpstr>
      <vt:lpstr>Generally, where are hormones made</vt:lpstr>
      <vt:lpstr>Generally how are hormones released?</vt:lpstr>
      <vt:lpstr>Basal vs Stimulated Secretion</vt:lpstr>
      <vt:lpstr>Insulin Release In Response To Glucose</vt:lpstr>
      <vt:lpstr>How Do Hormones Affect Cells?</vt:lpstr>
      <vt:lpstr>What Kinds of Receptors Are There?</vt:lpstr>
      <vt:lpstr>Cell Surface Receptors</vt:lpstr>
      <vt:lpstr>Types of Cell Surface Receptors</vt:lpstr>
      <vt:lpstr>GPCRs</vt:lpstr>
      <vt:lpstr>GPCRs and PKA</vt:lpstr>
      <vt:lpstr>Receptor Tyrosine Kinases</vt:lpstr>
      <vt:lpstr>JAK/STAT Receptors</vt:lpstr>
      <vt:lpstr>Nuclear Hormone Receptors</vt:lpstr>
      <vt:lpstr>What Do Nuclear Hormones Look Like?</vt:lpstr>
      <vt:lpstr>Relative Location of Action</vt:lpstr>
      <vt:lpstr>How To Get Hormonal Specificity?</vt:lpstr>
      <vt:lpstr>Turning the Signal off</vt:lpstr>
      <vt:lpstr>Example: Arrestins and GPCRs</vt:lpstr>
      <vt:lpstr>Example: Reduce New Hormone Secretion</vt:lpstr>
      <vt:lpstr>Example: Degrade Existing Hormones</vt:lpstr>
      <vt:lpstr>Positive Feedback Regulation</vt:lpstr>
      <vt:lpstr>Integration of the CNS with Endocrine Signals</vt:lpstr>
      <vt:lpstr>Learning Objectives </vt:lpstr>
      <vt:lpstr>Your Future</vt:lpstr>
      <vt:lpstr>Neuroendocrinology and the Posterior Pituitary</vt:lpstr>
      <vt:lpstr>Learning Objectives</vt:lpstr>
      <vt:lpstr>The Hypothalamus Is the Main Site of Endocrine/CNS Integration</vt:lpstr>
      <vt:lpstr>The Hypothalamus Projects to and From Other Brain Regions</vt:lpstr>
      <vt:lpstr>How Are Hormones Sensed by the Hypothalamus?</vt:lpstr>
      <vt:lpstr>Subregions of the Hypothalamus</vt:lpstr>
      <vt:lpstr>Anatomy of the Pituitary</vt:lpstr>
      <vt:lpstr>Anterior Pituitary</vt:lpstr>
      <vt:lpstr>The Infundibulum and the Posterior Pituitary</vt:lpstr>
      <vt:lpstr>Why Regulate Water Retention?</vt:lpstr>
      <vt:lpstr>Vasopressin</vt:lpstr>
      <vt:lpstr>Vasopressin Release</vt:lpstr>
      <vt:lpstr>Volume, Osmolality and Vasopressin</vt:lpstr>
      <vt:lpstr>Baroreceptor Regulation of Vasopressin Release</vt:lpstr>
      <vt:lpstr>Osmoreceptor Regulation of Vasopressin Release</vt:lpstr>
      <vt:lpstr>Vasopressin Regulates Aquaporin Trafficking</vt:lpstr>
      <vt:lpstr>Effects of Vasopressin on the Kidney</vt:lpstr>
      <vt:lpstr>Conditions with Altered Vasopressin Function</vt:lpstr>
      <vt:lpstr>Oxytocin Summary</vt:lpstr>
      <vt:lpstr>Oxytocin During Delivery</vt:lpstr>
      <vt:lpstr>Oxytocin During Lactation</vt:lpstr>
      <vt:lpstr>Learning Objectives</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103</cp:revision>
  <cp:lastPrinted>2016-03-18T16:27:05Z</cp:lastPrinted>
  <dcterms:created xsi:type="dcterms:W3CDTF">2015-03-05T15:27:25Z</dcterms:created>
  <dcterms:modified xsi:type="dcterms:W3CDTF">2016-03-18T18:34:15Z</dcterms:modified>
</cp:coreProperties>
</file>